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295896"/>
            <a:ext cx="6498158" cy="912345"/>
          </a:xfrm>
        </p:spPr>
        <p:txBody>
          <a:bodyPr/>
          <a:lstStyle/>
          <a:p>
            <a:r>
              <a:rPr lang="en-US" b="1" dirty="0" smtClean="0"/>
              <a:t>The Columbus Legend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295469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Landing_of_Columbus_(2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74" y="1295034"/>
            <a:ext cx="7547446" cy="49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0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Historically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Recall: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History is a </a:t>
            </a:r>
            <a:r>
              <a:rPr lang="en-US" b="1" dirty="0" smtClean="0">
                <a:solidFill>
                  <a:srgbClr val="000000"/>
                </a:solidFill>
              </a:rPr>
              <a:t>personal interpretation </a:t>
            </a:r>
            <a:r>
              <a:rPr lang="en-US" dirty="0" smtClean="0">
                <a:solidFill>
                  <a:srgbClr val="000000"/>
                </a:solidFill>
              </a:rPr>
              <a:t>of a </a:t>
            </a:r>
            <a:r>
              <a:rPr lang="en-US" b="1" dirty="0" smtClean="0">
                <a:solidFill>
                  <a:srgbClr val="000000"/>
                </a:solidFill>
              </a:rPr>
              <a:t>selective view </a:t>
            </a:r>
            <a:r>
              <a:rPr lang="en-US" dirty="0" smtClean="0">
                <a:solidFill>
                  <a:srgbClr val="000000"/>
                </a:solidFill>
              </a:rPr>
              <a:t>of the past.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Historians, like journalists, </a:t>
            </a:r>
            <a:r>
              <a:rPr lang="en-US" b="1" dirty="0" smtClean="0">
                <a:solidFill>
                  <a:srgbClr val="000000"/>
                </a:solidFill>
              </a:rPr>
              <a:t>create a narrative </a:t>
            </a:r>
            <a:r>
              <a:rPr lang="en-US" dirty="0" smtClean="0">
                <a:solidFill>
                  <a:srgbClr val="000000"/>
                </a:solidFill>
              </a:rPr>
              <a:t>based on their personal interests and assumptions.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historianpi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56" y="4673601"/>
            <a:ext cx="1524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4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vs. Historiography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History</a:t>
            </a:r>
            <a:r>
              <a:rPr lang="en-US" dirty="0" smtClean="0">
                <a:solidFill>
                  <a:srgbClr val="000000"/>
                </a:solidFill>
              </a:rPr>
              <a:t>: The chronological sequence of significant events from the past.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Historiography:</a:t>
            </a:r>
            <a:r>
              <a:rPr lang="en-US" dirty="0" smtClean="0">
                <a:solidFill>
                  <a:srgbClr val="000000"/>
                </a:solidFill>
              </a:rPr>
              <a:t> The process of writing history.  The writing of history based on the </a:t>
            </a:r>
            <a:r>
              <a:rPr lang="en-US" b="1" dirty="0" smtClean="0">
                <a:solidFill>
                  <a:srgbClr val="000000"/>
                </a:solidFill>
              </a:rPr>
              <a:t>selection of particulars </a:t>
            </a:r>
            <a:r>
              <a:rPr lang="en-US" dirty="0" smtClean="0">
                <a:solidFill>
                  <a:srgbClr val="000000"/>
                </a:solidFill>
              </a:rPr>
              <a:t>from authentic materials (i.e., primary sources) and the </a:t>
            </a:r>
            <a:r>
              <a:rPr lang="en-US" b="1" dirty="0" smtClean="0">
                <a:solidFill>
                  <a:srgbClr val="000000"/>
                </a:solidFill>
              </a:rPr>
              <a:t>synthesis of these particulars </a:t>
            </a:r>
            <a:r>
              <a:rPr lang="en-US" dirty="0" smtClean="0">
                <a:solidFill>
                  <a:srgbClr val="000000"/>
                </a:solidFill>
              </a:rPr>
              <a:t>into a narrative that will </a:t>
            </a:r>
            <a:r>
              <a:rPr lang="en-US" b="1" dirty="0" smtClean="0">
                <a:solidFill>
                  <a:srgbClr val="000000"/>
                </a:solidFill>
              </a:rPr>
              <a:t>stand the test of time</a:t>
            </a:r>
            <a:r>
              <a:rPr lang="en-US" dirty="0" smtClean="0">
                <a:solidFill>
                  <a:srgbClr val="000000"/>
                </a:solidFill>
              </a:rPr>
              <a:t>.  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history-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20" y="4827253"/>
            <a:ext cx="2478266" cy="1571491"/>
          </a:xfrm>
          <a:prstGeom prst="rect">
            <a:avLst/>
          </a:prstGeom>
        </p:spPr>
      </p:pic>
      <p:pic>
        <p:nvPicPr>
          <p:cNvPr id="5" name="Picture 4" descr="World-Histo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68" y="4593002"/>
            <a:ext cx="2934464" cy="195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0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Columbus Brainstorm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In your journals, briefly respond to the following questions:</a:t>
            </a:r>
          </a:p>
          <a:p>
            <a:pPr marL="349250" lvl="1" indent="0">
              <a:buNone/>
            </a:pPr>
            <a:endParaRPr lang="en-US" sz="2800" b="1" dirty="0"/>
          </a:p>
          <a:p>
            <a:pPr lvl="1"/>
            <a:r>
              <a:rPr lang="en-US" sz="2800" b="1" dirty="0" smtClean="0"/>
              <a:t>Who was Christopher Columbus?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 smtClean="0"/>
              <a:t>What did he accomplish?</a:t>
            </a:r>
            <a:endParaRPr lang="en-US" sz="2800" b="1" dirty="0"/>
          </a:p>
        </p:txBody>
      </p:sp>
      <p:pic>
        <p:nvPicPr>
          <p:cNvPr id="4" name="Picture 3" descr="colu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03" y="3587736"/>
            <a:ext cx="2591548" cy="30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55453"/>
          </a:xfrm>
        </p:spPr>
        <p:txBody>
          <a:bodyPr/>
          <a:lstStyle/>
          <a:p>
            <a:r>
              <a:rPr lang="en-US" sz="3600" dirty="0" smtClean="0"/>
              <a:t>Analyzing the Columbus Legend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08241"/>
            <a:ext cx="8042276" cy="47353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Step #1:  Collecting Evidence, Close Reading &amp; Note-Taking.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Annotate and take 2 pages of Cornell Notes on each of the following readings: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The Americans </a:t>
            </a:r>
            <a:r>
              <a:rPr lang="en-US" dirty="0" smtClean="0">
                <a:solidFill>
                  <a:srgbClr val="000000"/>
                </a:solidFill>
              </a:rPr>
              <a:t>(your textbook), pp. 27-9.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The American Pageant </a:t>
            </a:r>
            <a:r>
              <a:rPr lang="en-US" dirty="0" smtClean="0">
                <a:solidFill>
                  <a:srgbClr val="000000"/>
                </a:solidFill>
              </a:rPr>
              <a:t>(A.P. U.S. History text), pp. 14-5.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The People’s History of the United States </a:t>
            </a:r>
            <a:r>
              <a:rPr lang="en-US" dirty="0" smtClean="0">
                <a:solidFill>
                  <a:srgbClr val="000000"/>
                </a:solidFill>
              </a:rPr>
              <a:t>(an alternative history text), pp. 1-12.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ab71bb077eb405db8aa4aa4172975fb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63" y="5010714"/>
            <a:ext cx="1019451" cy="1578110"/>
          </a:xfrm>
          <a:prstGeom prst="rect">
            <a:avLst/>
          </a:prstGeom>
        </p:spPr>
      </p:pic>
      <p:pic>
        <p:nvPicPr>
          <p:cNvPr id="5" name="Picture 4" descr="imageServl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36" y="5010714"/>
            <a:ext cx="1259130" cy="1578110"/>
          </a:xfrm>
          <a:prstGeom prst="rect">
            <a:avLst/>
          </a:prstGeom>
        </p:spPr>
      </p:pic>
      <p:pic>
        <p:nvPicPr>
          <p:cNvPr id="6" name="Picture 5" descr="41RHZD7YFPL._SY300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93" y="5010714"/>
            <a:ext cx="1133769" cy="149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0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66414"/>
          </a:xfrm>
        </p:spPr>
        <p:txBody>
          <a:bodyPr/>
          <a:lstStyle/>
          <a:p>
            <a:r>
              <a:rPr lang="en-US" sz="3600" dirty="0" smtClean="0"/>
              <a:t>Analyzing the Columbus Legend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32900"/>
            <a:ext cx="8241788" cy="527680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As you read and annotate these texts consider the following: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Argument</a:t>
            </a:r>
            <a:r>
              <a:rPr lang="en-US" dirty="0" smtClean="0">
                <a:solidFill>
                  <a:schemeClr val="tx1"/>
                </a:solidFill>
              </a:rPr>
              <a:t>:  What does the author claim?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Evidence</a:t>
            </a:r>
            <a:r>
              <a:rPr lang="en-US" dirty="0" smtClean="0">
                <a:solidFill>
                  <a:schemeClr val="tx1"/>
                </a:solidFill>
              </a:rPr>
              <a:t>:  What evidence is offered to support the author’s claims?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Purpose</a:t>
            </a:r>
            <a:r>
              <a:rPr lang="en-US" dirty="0" smtClean="0">
                <a:solidFill>
                  <a:schemeClr val="tx1"/>
                </a:solidFill>
              </a:rPr>
              <a:t>:  What is the author’s goal?  How does she want to make me feel?  What does she want me to believe?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Diction</a:t>
            </a:r>
            <a:r>
              <a:rPr lang="en-US" dirty="0" smtClean="0">
                <a:solidFill>
                  <a:schemeClr val="tx1"/>
                </a:solidFill>
              </a:rPr>
              <a:t>:  What words and phrases does the author use to present her account and persuade me she is right?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Selection</a:t>
            </a:r>
            <a:r>
              <a:rPr lang="en-US" dirty="0" smtClean="0">
                <a:solidFill>
                  <a:schemeClr val="tx1"/>
                </a:solidFill>
              </a:rPr>
              <a:t>: Which topics and types of evidence does the author use, and which are left out?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Analyzing the Columbus Legend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1087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Note-Taking:  Cornell Notes Format</a:t>
            </a:r>
            <a:endParaRPr lang="en-US" b="1" dirty="0">
              <a:solidFill>
                <a:srgbClr val="000000"/>
              </a:solidFill>
            </a:endParaRPr>
          </a:p>
          <a:p>
            <a:pPr marL="685800" lvl="2" indent="0">
              <a:buNone/>
            </a:pPr>
            <a:r>
              <a:rPr lang="en-US" dirty="0" smtClean="0"/>
              <a:t>		        </a:t>
            </a:r>
            <a:r>
              <a:rPr lang="en-US" b="1" u="sng" dirty="0" smtClean="0">
                <a:solidFill>
                  <a:srgbClr val="000000"/>
                </a:solidFill>
              </a:rPr>
              <a:t>Analysis</a:t>
            </a:r>
            <a:r>
              <a:rPr lang="en-US" b="1" dirty="0" smtClean="0">
                <a:solidFill>
                  <a:srgbClr val="000000"/>
                </a:solidFill>
              </a:rPr>
              <a:t>	              </a:t>
            </a:r>
            <a:r>
              <a:rPr lang="en-US" b="1" u="sng" dirty="0" smtClean="0">
                <a:solidFill>
                  <a:srgbClr val="000000"/>
                </a:solidFill>
              </a:rPr>
              <a:t>Text</a:t>
            </a:r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8552" y="2527443"/>
            <a:ext cx="4068795" cy="3883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Comments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Critique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Questions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Analysis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Synthesis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Comparison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4672950" y="2527443"/>
            <a:ext cx="0" cy="3883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08575" y="3476775"/>
            <a:ext cx="1812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Summary/ Outline </a:t>
            </a:r>
            <a:r>
              <a:rPr lang="en-US" dirty="0">
                <a:solidFill>
                  <a:srgbClr val="0000FF"/>
                </a:solidFill>
              </a:rPr>
              <a:t>of Main Ideas</a:t>
            </a:r>
          </a:p>
        </p:txBody>
      </p:sp>
      <p:pic>
        <p:nvPicPr>
          <p:cNvPr id="5" name="Picture 4" descr="writing+partne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3" y="3137143"/>
            <a:ext cx="2158334" cy="165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4492"/>
          </a:xfrm>
        </p:spPr>
        <p:txBody>
          <a:bodyPr/>
          <a:lstStyle/>
          <a:p>
            <a:r>
              <a:rPr lang="en-US" sz="3600" dirty="0" smtClean="0"/>
              <a:t>Analyzing the Columbus Legend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912345"/>
            <a:ext cx="8365086" cy="560969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Step #2: Synthesis, Evaluation &amp; Reflection</a:t>
            </a:r>
          </a:p>
          <a:p>
            <a:pPr marL="349250" lvl="1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Respond to each of the following questions in 1 or more well-developed paragraphs per question:</a:t>
            </a:r>
          </a:p>
          <a:p>
            <a:pPr marL="349250" lvl="1" indent="0">
              <a:buNone/>
            </a:pPr>
            <a:r>
              <a:rPr lang="en-US" dirty="0" smtClean="0"/>
              <a:t>1.  How do the 3 accounts of the Columbus legend differ?  How are they similar?  Focus on:</a:t>
            </a:r>
          </a:p>
          <a:p>
            <a:pPr marL="631825" lvl="2" indent="0">
              <a:buNone/>
            </a:pPr>
            <a:r>
              <a:rPr lang="en-US" dirty="0"/>
              <a:t>	 </a:t>
            </a:r>
            <a:r>
              <a:rPr lang="en-US" dirty="0" smtClean="0"/>
              <a:t>     ** Topics Selected	     ** Claims Made</a:t>
            </a:r>
          </a:p>
          <a:p>
            <a:pPr marL="631825" lvl="2" indent="0">
              <a:buNone/>
            </a:pPr>
            <a:r>
              <a:rPr lang="en-US" dirty="0"/>
              <a:t>	 </a:t>
            </a:r>
            <a:r>
              <a:rPr lang="en-US" dirty="0" smtClean="0"/>
              <a:t>     ** Evidence Used	     ** Author’s Diction</a:t>
            </a:r>
            <a:endParaRPr lang="en-US" dirty="0"/>
          </a:p>
          <a:p>
            <a:pPr marL="806450" lvl="1" indent="-457200">
              <a:buAutoNum type="arabicPeriod" startAt="2"/>
            </a:pPr>
            <a:r>
              <a:rPr lang="en-US" dirty="0" smtClean="0"/>
              <a:t>Which of the 3 accounts is most credible? Why? Cite specific evidence to support your view.</a:t>
            </a:r>
          </a:p>
          <a:p>
            <a:pPr marL="806450" lvl="1" indent="-457200">
              <a:buAutoNum type="arabicPeriod" startAt="2"/>
            </a:pPr>
            <a:r>
              <a:rPr lang="en-US" dirty="0" smtClean="0"/>
              <a:t>How does </a:t>
            </a:r>
            <a:r>
              <a:rPr lang="en-US" dirty="0" err="1" smtClean="0"/>
              <a:t>Zinn’s</a:t>
            </a:r>
            <a:r>
              <a:rPr lang="en-US" dirty="0" smtClean="0"/>
              <a:t> version (</a:t>
            </a:r>
            <a:r>
              <a:rPr lang="en-US" i="1" dirty="0" smtClean="0"/>
              <a:t>People’s History</a:t>
            </a:r>
            <a:r>
              <a:rPr lang="en-US" dirty="0" smtClean="0"/>
              <a:t>) differ from those typically taught in elementary and middle schools?  Why?  What is </a:t>
            </a:r>
            <a:r>
              <a:rPr lang="en-US" dirty="0" err="1" smtClean="0"/>
              <a:t>Zinn</a:t>
            </a:r>
            <a:r>
              <a:rPr lang="en-US" dirty="0" smtClean="0"/>
              <a:t> asserting about the nature of historical writing on pages 8-10?</a:t>
            </a:r>
          </a:p>
          <a:p>
            <a:pPr marL="349250" lvl="1" indent="0">
              <a:buNone/>
            </a:pPr>
            <a:endParaRPr lang="en-US" sz="1400" dirty="0" smtClean="0"/>
          </a:p>
          <a:p>
            <a:pPr marL="349250" lvl="1" indent="0">
              <a:buNone/>
            </a:pPr>
            <a:r>
              <a:rPr lang="en-US" sz="1600" b="1" dirty="0" smtClean="0">
                <a:solidFill>
                  <a:schemeClr val="accent6"/>
                </a:solidFill>
              </a:rPr>
              <a:t>Due: Monday, September 25</a:t>
            </a:r>
            <a:r>
              <a:rPr lang="en-US" sz="1600" b="1" baseline="30000" dirty="0" smtClean="0">
                <a:solidFill>
                  <a:schemeClr val="accent6"/>
                </a:solidFill>
              </a:rPr>
              <a:t>th</a:t>
            </a:r>
            <a:r>
              <a:rPr lang="en-US" sz="1600" b="1" dirty="0" smtClean="0">
                <a:solidFill>
                  <a:schemeClr val="accent6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9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116</TotalTime>
  <Words>379</Words>
  <Application>Microsoft Macintosh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Breeze</vt:lpstr>
      <vt:lpstr>The Columbus Legend</vt:lpstr>
      <vt:lpstr>Thinking Historically</vt:lpstr>
      <vt:lpstr>History vs. Historiography</vt:lpstr>
      <vt:lpstr>Columbus Brainstorm </vt:lpstr>
      <vt:lpstr>Analyzing the Columbus Legend</vt:lpstr>
      <vt:lpstr>Analyzing the Columbus Legend</vt:lpstr>
      <vt:lpstr>Analyzing the Columbus Legend</vt:lpstr>
      <vt:lpstr>Analyzing the Columbus Legend</vt:lpstr>
    </vt:vector>
  </TitlesOfParts>
  <Company>Windsor Unified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Columbus Legend</dc:title>
  <dc:creator>Andrew Murdock</dc:creator>
  <cp:lastModifiedBy>Michael Kaufman</cp:lastModifiedBy>
  <cp:revision>16</cp:revision>
  <dcterms:created xsi:type="dcterms:W3CDTF">2015-09-03T23:10:55Z</dcterms:created>
  <dcterms:modified xsi:type="dcterms:W3CDTF">2017-09-19T21:47:46Z</dcterms:modified>
</cp:coreProperties>
</file>